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61" r:id="rId3"/>
    <p:sldId id="260" r:id="rId4"/>
    <p:sldId id="262" r:id="rId5"/>
    <p:sldId id="263" r:id="rId6"/>
    <p:sldId id="264" r:id="rId7"/>
    <p:sldId id="265" r:id="rId8"/>
    <p:sldId id="266" r:id="rId9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24">
          <p15:clr>
            <a:srgbClr val="9AA0A6"/>
          </p15:clr>
        </p15:guide>
        <p15:guide id="2" pos="4504">
          <p15:clr>
            <a:srgbClr val="9AA0A6"/>
          </p15:clr>
        </p15:guide>
        <p15:guide id="3" pos="598">
          <p15:clr>
            <a:srgbClr val="9AA0A6"/>
          </p15:clr>
        </p15:guide>
        <p15:guide id="4" orient="horz" pos="676">
          <p15:clr>
            <a:srgbClr val="9AA0A6"/>
          </p15:clr>
        </p15:guide>
        <p15:guide id="5" orient="horz" pos="170">
          <p15:clr>
            <a:srgbClr val="9AA0A6"/>
          </p15:clr>
        </p15:guide>
        <p15:guide id="6" orient="horz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FA0EF6-BDE9-A95C-28F8-1F28CD39CB74}" v="65" dt="2025-04-04T11:26:12.328"/>
  </p1510:revLst>
</p1510:revInfo>
</file>

<file path=ppt/tableStyles.xml><?xml version="1.0" encoding="utf-8"?>
<a:tblStyleLst xmlns:a="http://schemas.openxmlformats.org/drawingml/2006/main" def="{1F6168A1-7B1D-443F-BFCD-9ADA2E24C449}">
  <a:tblStyle styleId="{1F6168A1-7B1D-443F-BFCD-9ADA2E24C44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624"/>
        <p:guide pos="4504"/>
        <p:guide pos="598"/>
        <p:guide orient="horz" pos="676"/>
        <p:guide orient="horz" pos="170"/>
        <p:guide orient="horz" pos="22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9310C7FC-74E5-E9A2-4F52-2B0FDA179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9C34236D-7703-922C-E138-354F418033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11A0F403-E367-9051-F4F2-B716E5A125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9575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32C6C56-844A-0B8B-87A4-342E4CFE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7FE4BE1D-A8E9-1C4B-40F4-1F316C2690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2D719F9E-F057-E265-4700-22F85182EE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338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09D484B-0391-2B94-7D6C-BAE9527F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10359EB8-A664-9338-7C82-ABFCD526E7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E3FCCDBA-B2CC-1A9B-3C04-7F5F5E3072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4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EC84B78-70E2-7F84-094D-C2EE4554D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1CAD3665-6136-9389-A748-C5FCB804F4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C8A31188-68BC-F748-0E7B-75F4B97EB0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2498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DC4CC850-4164-3971-CEB2-657EFB510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D9AC86A5-361F-E705-4320-78FE29198F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32BFF435-0CE7-3F96-49BA-C9A833B456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8348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FCB60BC4-659E-974F-A452-00FB5A8A9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410F9059-73E9-2BE2-E121-63080CCB55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8B126B2F-5799-7000-FCE5-352ED414AC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5417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290BE674-0989-910B-5FF5-F3BF98712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94A12544-9588-DA54-02CD-1C058F9162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CF0E7762-A858-FC20-AC7A-C9F599C3D9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2592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/>
          <a:stretch>
            <a:fillRect l="-34000" r="-34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7C2FED1C-E538-E2AE-7777-EC4E82A1E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48679"/>
              </p:ext>
            </p:extLst>
          </p:nvPr>
        </p:nvGraphicFramePr>
        <p:xfrm>
          <a:off x="274142" y="2207697"/>
          <a:ext cx="6994026" cy="798576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Acesso de Veículos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R$ 162,00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301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Acompanhamento Personalizado de Carga (Recebimento/Acompanhamento/Entrega Especial de Carga/Aeronaves)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419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Acompanhamento de carga sem presença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R$ 350,00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773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Acompanhamento para troca de termômetro (Somente externo)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718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Cancelamento/alteração de processo no </a:t>
                      </a:r>
                      <a:r>
                        <a:rPr lang="pt-BR" dirty="0" err="1"/>
                        <a:t>Pac</a:t>
                      </a:r>
                      <a:r>
                        <a:rPr lang="pt-BR" dirty="0"/>
                        <a:t> Aduaneiro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593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Alteração de Dados nos sistemas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911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Alteração de Presença de Carga na Exportação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R$ 53,00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518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Alteração de dados após a aprovação do processo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054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Apropriação DSIC e Alteração de Dados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Unidade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R$ 199,00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541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Geração DSIC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Unidade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R$ 199,00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776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Exclusão de DSIC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Unidade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R$ 268,00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889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Câmara Frigorífica / Área Climatizada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PCG/DIA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555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Cancelamento de Carga na Exportação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R$ 53,00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1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Carga com tratamento especial (artigo perigoso)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PCG/DIA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R$ 199,00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312259"/>
                  </a:ext>
                </a:extLst>
              </a:tr>
            </a:tbl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EBE60016-A103-D80C-74E5-06D00C6B83A3}"/>
              </a:ext>
            </a:extLst>
          </p:cNvPr>
          <p:cNvSpPr txBox="1"/>
          <p:nvPr/>
        </p:nvSpPr>
        <p:spPr>
          <a:xfrm>
            <a:off x="274013" y="1612646"/>
            <a:ext cx="398391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err="1">
                <a:solidFill>
                  <a:srgbClr val="0047BB"/>
                </a:solidFill>
              </a:rPr>
              <a:t>Importação</a:t>
            </a:r>
            <a:r>
              <a:rPr lang="en-US" sz="1800" b="1" dirty="0">
                <a:solidFill>
                  <a:srgbClr val="0047BB"/>
                </a:solidFill>
              </a:rPr>
              <a:t> e </a:t>
            </a:r>
            <a:r>
              <a:rPr lang="en-US" sz="1800" b="1" err="1">
                <a:solidFill>
                  <a:srgbClr val="0047BB"/>
                </a:solidFill>
              </a:rPr>
              <a:t>exportação</a:t>
            </a:r>
            <a:endParaRPr lang="en-US" sz="1800" b="1">
              <a:solidFill>
                <a:srgbClr val="0047BB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0ADF2BD9-C420-D3B7-92AD-2485AB0A6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E9F951F8-A4D1-3B60-0BAF-FA104EE78C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F3FF0C41-EDB7-1CDA-0A53-859C43EC7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551281"/>
              </p:ext>
            </p:extLst>
          </p:nvPr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7FFF91F-3E67-A371-4660-718275A84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294843"/>
              </p:ext>
            </p:extLst>
          </p:nvPr>
        </p:nvGraphicFramePr>
        <p:xfrm>
          <a:off x="275778" y="1551629"/>
          <a:ext cx="7000509" cy="219456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3503">
                  <a:extLst>
                    <a:ext uri="{9D8B030D-6E8A-4147-A177-3AD203B41FA5}">
                      <a16:colId xmlns:a16="http://schemas.microsoft.com/office/drawing/2014/main" val="1175952758"/>
                    </a:ext>
                  </a:extLst>
                </a:gridCol>
                <a:gridCol w="2333503">
                  <a:extLst>
                    <a:ext uri="{9D8B030D-6E8A-4147-A177-3AD203B41FA5}">
                      <a16:colId xmlns:a16="http://schemas.microsoft.com/office/drawing/2014/main" val="1116688368"/>
                    </a:ext>
                  </a:extLst>
                </a:gridCol>
                <a:gridCol w="2333503">
                  <a:extLst>
                    <a:ext uri="{9D8B030D-6E8A-4147-A177-3AD203B41FA5}">
                      <a16:colId xmlns:a16="http://schemas.microsoft.com/office/drawing/2014/main" val="979743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Até 10kg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R$ 111,00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52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10,01kg a 30kg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R$ 132,00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523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30,01kg a 100kg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R$ 211,00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846023"/>
                  </a:ext>
                </a:extLst>
              </a:tr>
            </a:tbl>
          </a:graphicData>
        </a:graphic>
      </p:graphicFrame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F355ECE5-6790-1EAF-8992-B50A506F6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375917"/>
              </p:ext>
            </p:extLst>
          </p:nvPr>
        </p:nvGraphicFramePr>
        <p:xfrm>
          <a:off x="275778" y="3764410"/>
          <a:ext cx="6992634" cy="627888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0878">
                  <a:extLst>
                    <a:ext uri="{9D8B030D-6E8A-4147-A177-3AD203B41FA5}">
                      <a16:colId xmlns:a16="http://schemas.microsoft.com/office/drawing/2014/main" val="3725515045"/>
                    </a:ext>
                  </a:extLst>
                </a:gridCol>
                <a:gridCol w="2330878">
                  <a:extLst>
                    <a:ext uri="{9D8B030D-6E8A-4147-A177-3AD203B41FA5}">
                      <a16:colId xmlns:a16="http://schemas.microsoft.com/office/drawing/2014/main" val="4166465046"/>
                    </a:ext>
                  </a:extLst>
                </a:gridCol>
                <a:gridCol w="2330878">
                  <a:extLst>
                    <a:ext uri="{9D8B030D-6E8A-4147-A177-3AD203B41FA5}">
                      <a16:colId xmlns:a16="http://schemas.microsoft.com/office/drawing/2014/main" val="1161769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100,01kg a 500kg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R$ 356,00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209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500,01kg a 1.000kg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R$ 494,00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44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1.000,01kg a 4.000kg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R$ 632,00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800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4.000,01kg a 7.000kg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R$ 770,00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667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– 7.000,01kg a 10.000kg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R$ 1.046,00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254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/ descarregamento &gt; 10.000kg - adicional 1.000kg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R$ 149,00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266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- Adicional de carga </a:t>
                      </a:r>
                      <a:r>
                        <a:rPr lang="pt-BR" dirty="0" err="1"/>
                        <a:t>desunitizada</a:t>
                      </a:r>
                      <a:r>
                        <a:rPr lang="pt-BR" dirty="0"/>
                        <a:t> (movimentação manual)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772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de carretinha (coberta/descoberta) - Lado do ar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R$ 95,00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160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75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34000" r="-34000"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AB1053EC-C610-8E89-6327-10575E735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5E00D394-1E99-7363-5ACE-71417B7D16F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D834CB4-A4CD-D48E-6AAC-D68AC0521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776517"/>
              </p:ext>
            </p:extLst>
          </p:nvPr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A4885FE-4611-B8DF-39B7-D94128160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977833"/>
              </p:ext>
            </p:extLst>
          </p:nvPr>
        </p:nvGraphicFramePr>
        <p:xfrm>
          <a:off x="275778" y="1551299"/>
          <a:ext cx="6992634" cy="42672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0878">
                  <a:extLst>
                    <a:ext uri="{9D8B030D-6E8A-4147-A177-3AD203B41FA5}">
                      <a16:colId xmlns:a16="http://schemas.microsoft.com/office/drawing/2014/main" val="3175803971"/>
                    </a:ext>
                  </a:extLst>
                </a:gridCol>
                <a:gridCol w="2330878">
                  <a:extLst>
                    <a:ext uri="{9D8B030D-6E8A-4147-A177-3AD203B41FA5}">
                      <a16:colId xmlns:a16="http://schemas.microsoft.com/office/drawing/2014/main" val="3652845093"/>
                    </a:ext>
                  </a:extLst>
                </a:gridCol>
                <a:gridCol w="2330878">
                  <a:extLst>
                    <a:ext uri="{9D8B030D-6E8A-4147-A177-3AD203B41FA5}">
                      <a16:colId xmlns:a16="http://schemas.microsoft.com/office/drawing/2014/main" val="21672451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ou descarregamento (adicional) de veículos fora da doca (especial, cargas projeto, </a:t>
                      </a:r>
                      <a:r>
                        <a:rPr lang="pt-BR" dirty="0" err="1"/>
                        <a:t>etc</a:t>
                      </a:r>
                      <a:r>
                        <a:rPr lang="pt-BR" dirty="0"/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R$ 453,00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408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especial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062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Carregamento companhia aérea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R$ 196,00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139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Coleta de Carga com Pátio Vencido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83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err="1"/>
                        <a:t>Desarmazenamento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491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Descarregamento – Adicional de carga </a:t>
                      </a:r>
                      <a:r>
                        <a:rPr lang="pt-BR" dirty="0" err="1"/>
                        <a:t>desunitizada</a:t>
                      </a:r>
                      <a:r>
                        <a:rPr lang="pt-BR" dirty="0"/>
                        <a:t> (movimentação manual)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Descarregamento - exportação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14337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AF4FA6FF-35B2-5CEB-8AF4-A458A9C80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961705"/>
              </p:ext>
            </p:extLst>
          </p:nvPr>
        </p:nvGraphicFramePr>
        <p:xfrm>
          <a:off x="275778" y="5843777"/>
          <a:ext cx="7000509" cy="4195796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3503">
                  <a:extLst>
                    <a:ext uri="{9D8B030D-6E8A-4147-A177-3AD203B41FA5}">
                      <a16:colId xmlns:a16="http://schemas.microsoft.com/office/drawing/2014/main" val="3480535778"/>
                    </a:ext>
                  </a:extLst>
                </a:gridCol>
                <a:gridCol w="2333503">
                  <a:extLst>
                    <a:ext uri="{9D8B030D-6E8A-4147-A177-3AD203B41FA5}">
                      <a16:colId xmlns:a16="http://schemas.microsoft.com/office/drawing/2014/main" val="2143808974"/>
                    </a:ext>
                  </a:extLst>
                </a:gridCol>
                <a:gridCol w="2333503">
                  <a:extLst>
                    <a:ext uri="{9D8B030D-6E8A-4147-A177-3AD203B41FA5}">
                      <a16:colId xmlns:a16="http://schemas.microsoft.com/office/drawing/2014/main" val="1782894007"/>
                    </a:ext>
                  </a:extLst>
                </a:gridCol>
              </a:tblGrid>
              <a:tr h="524474">
                <a:tc>
                  <a:txBody>
                    <a:bodyPr/>
                    <a:lstStyle/>
                    <a:p>
                      <a:r>
                        <a:rPr lang="pt-BR" dirty="0"/>
                        <a:t>Carregamento - exportação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018602"/>
                  </a:ext>
                </a:extLst>
              </a:tr>
              <a:tr h="308514">
                <a:tc>
                  <a:txBody>
                    <a:bodyPr/>
                    <a:lstStyle/>
                    <a:p>
                      <a:r>
                        <a:rPr lang="pt-BR" dirty="0" err="1"/>
                        <a:t>Desconsolidação</a:t>
                      </a:r>
                      <a:r>
                        <a:rPr lang="pt-BR" dirty="0"/>
                        <a:t>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R$ 176,00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522800"/>
                  </a:ext>
                </a:extLst>
              </a:tr>
              <a:tr h="308514">
                <a:tc>
                  <a:txBody>
                    <a:bodyPr/>
                    <a:lstStyle/>
                    <a:p>
                      <a:r>
                        <a:rPr lang="pt-BR" dirty="0"/>
                        <a:t>Desdobramento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R$ 176,00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813642"/>
                  </a:ext>
                </a:extLst>
              </a:tr>
              <a:tr h="524474">
                <a:tc>
                  <a:txBody>
                    <a:bodyPr/>
                    <a:lstStyle/>
                    <a:p>
                      <a:r>
                        <a:rPr lang="pt-BR" dirty="0"/>
                        <a:t>Deslacre de veículos em trânsito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veículo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780453"/>
                  </a:ext>
                </a:extLst>
              </a:tr>
              <a:tr h="524474">
                <a:tc>
                  <a:txBody>
                    <a:bodyPr/>
                    <a:lstStyle/>
                    <a:p>
                      <a:r>
                        <a:rPr lang="pt-BR" dirty="0"/>
                        <a:t>Lacração de veículo em trânsito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veículo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R$ 42,00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4845"/>
                  </a:ext>
                </a:extLst>
              </a:tr>
              <a:tr h="740436">
                <a:tc>
                  <a:txBody>
                    <a:bodyPr/>
                    <a:lstStyle/>
                    <a:p>
                      <a:r>
                        <a:rPr lang="pt-BR" dirty="0"/>
                        <a:t>Desova ou Estufagem (contêiner marítimo 20 pés)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Equipamento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R$ 395,00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484504"/>
                  </a:ext>
                </a:extLst>
              </a:tr>
              <a:tr h="740436">
                <a:tc>
                  <a:txBody>
                    <a:bodyPr/>
                    <a:lstStyle/>
                    <a:p>
                      <a:r>
                        <a:rPr lang="pt-BR" dirty="0"/>
                        <a:t>Desova ou Estufagem (contêiner marítimo 40 pés)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Equipamento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R$ 790,00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934201"/>
                  </a:ext>
                </a:extLst>
              </a:tr>
              <a:tr h="524474">
                <a:tc>
                  <a:txBody>
                    <a:bodyPr/>
                    <a:lstStyle/>
                    <a:p>
                      <a:r>
                        <a:rPr lang="pt-BR" dirty="0"/>
                        <a:t>Desova ou estufagem de ULD refrigerado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Equipamento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R$ 227,00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524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92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34000" r="-34000"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155AB950-F5E4-1260-CF5D-19C970779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597B189B-12DE-03C6-B5CF-14A8EB3101F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56EC92C-814F-85E2-50DA-6EC2B892359E}"/>
              </a:ext>
            </a:extLst>
          </p:cNvPr>
          <p:cNvGraphicFramePr>
            <a:graphicFrameLocks noGrp="1"/>
          </p:cNvGraphicFramePr>
          <p:nvPr/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CDBEBB0-AA3E-482E-6363-DA243511F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559066"/>
              </p:ext>
            </p:extLst>
          </p:nvPr>
        </p:nvGraphicFramePr>
        <p:xfrm>
          <a:off x="275778" y="1556409"/>
          <a:ext cx="6992634" cy="45720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0878">
                  <a:extLst>
                    <a:ext uri="{9D8B030D-6E8A-4147-A177-3AD203B41FA5}">
                      <a16:colId xmlns:a16="http://schemas.microsoft.com/office/drawing/2014/main" val="2684272888"/>
                    </a:ext>
                  </a:extLst>
                </a:gridCol>
                <a:gridCol w="2330878">
                  <a:extLst>
                    <a:ext uri="{9D8B030D-6E8A-4147-A177-3AD203B41FA5}">
                      <a16:colId xmlns:a16="http://schemas.microsoft.com/office/drawing/2014/main" val="3470754371"/>
                    </a:ext>
                  </a:extLst>
                </a:gridCol>
                <a:gridCol w="2330878">
                  <a:extLst>
                    <a:ext uri="{9D8B030D-6E8A-4147-A177-3AD203B41FA5}">
                      <a16:colId xmlns:a16="http://schemas.microsoft.com/office/drawing/2014/main" val="35448908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 err="1"/>
                        <a:t>Despaletização</a:t>
                      </a:r>
                      <a:r>
                        <a:rPr lang="pt-BR" dirty="0"/>
                        <a:t> de carga (</a:t>
                      </a:r>
                      <a:r>
                        <a:rPr lang="pt-BR" dirty="0" err="1"/>
                        <a:t>ULDs</a:t>
                      </a:r>
                      <a:r>
                        <a:rPr lang="pt-BR" dirty="0"/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</a:t>
                      </a:r>
                      <a:r>
                        <a:rPr lang="pt-BR" dirty="0" err="1"/>
                        <a:t>ULDs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R$ 161,00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4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Disponibilização de área para realização de serv. diversos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R$ 176,00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2094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Dissociação de emb. de madeira para devolução ao exterior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021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 err="1"/>
                        <a:t>Desunitização</a:t>
                      </a:r>
                      <a:r>
                        <a:rPr lang="pt-BR" dirty="0"/>
                        <a:t>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R$ 346,00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128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Emissão de Segunda via de documentos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Docto</a:t>
                      </a:r>
                      <a:r>
                        <a:rPr lang="pt-BR" dirty="0"/>
                        <a:t> Liber.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181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Emissão de credencial com fotos permanente (validade 12 meses)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Unidade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R$ 49,00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4204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Envelopamento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5699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Facilidades na Utilização de Instalações de Área por hora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940868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2674292-2138-B427-3B82-3793A00F8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226314"/>
              </p:ext>
            </p:extLst>
          </p:nvPr>
        </p:nvGraphicFramePr>
        <p:xfrm>
          <a:off x="275778" y="6153687"/>
          <a:ext cx="6993348" cy="445008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116">
                  <a:extLst>
                    <a:ext uri="{9D8B030D-6E8A-4147-A177-3AD203B41FA5}">
                      <a16:colId xmlns:a16="http://schemas.microsoft.com/office/drawing/2014/main" val="2578339122"/>
                    </a:ext>
                  </a:extLst>
                </a:gridCol>
                <a:gridCol w="2331116">
                  <a:extLst>
                    <a:ext uri="{9D8B030D-6E8A-4147-A177-3AD203B41FA5}">
                      <a16:colId xmlns:a16="http://schemas.microsoft.com/office/drawing/2014/main" val="1737049505"/>
                    </a:ext>
                  </a:extLst>
                </a:gridCol>
                <a:gridCol w="2331116">
                  <a:extLst>
                    <a:ext uri="{9D8B030D-6E8A-4147-A177-3AD203B41FA5}">
                      <a16:colId xmlns:a16="http://schemas.microsoft.com/office/drawing/2014/main" val="19255028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Fornecimento dimensões da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R$ 165,00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64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Fornecimento de Relatórios eletrônicos, como: laudos, certificados, calibração, </a:t>
                      </a:r>
                      <a:r>
                        <a:rPr lang="pt-BR" dirty="0" err="1"/>
                        <a:t>sitrad</a:t>
                      </a:r>
                      <a:r>
                        <a:rPr lang="pt-BR" dirty="0"/>
                        <a:t>, consultas e </a:t>
                      </a:r>
                      <a:r>
                        <a:rPr lang="pt-BR" dirty="0" err="1"/>
                        <a:t>etc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relatório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R$ 82,00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038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Fotografia da Carga (até 10 imagens digitais)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062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Gris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0,10% sobre o CIF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091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Homem-Hora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R$ 164,00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935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Monitoramento de container (temperaturas)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Equipamento/Dia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R$ 94,00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64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Movimentação para reposição de gelo seco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718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Palete de Madeira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Unidade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64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Paletização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ULD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R$ 159,00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7103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83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34000" r="-34000"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4FE4F078-EE25-D2F4-028E-8ED9318C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FA7EA654-8919-6BB8-E8A5-F969E0B188B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7B8A541-3538-089B-5BC5-2D44FCE59E1B}"/>
              </a:ext>
            </a:extLst>
          </p:cNvPr>
          <p:cNvGraphicFramePr>
            <a:graphicFrameLocks noGrp="1"/>
          </p:cNvGraphicFramePr>
          <p:nvPr/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9193A5D-1B55-0178-322F-3C226E8958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675151"/>
              </p:ext>
            </p:extLst>
          </p:nvPr>
        </p:nvGraphicFramePr>
        <p:xfrm>
          <a:off x="275778" y="1550667"/>
          <a:ext cx="7000506" cy="542544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3502">
                  <a:extLst>
                    <a:ext uri="{9D8B030D-6E8A-4147-A177-3AD203B41FA5}">
                      <a16:colId xmlns:a16="http://schemas.microsoft.com/office/drawing/2014/main" val="2506607737"/>
                    </a:ext>
                  </a:extLst>
                </a:gridCol>
                <a:gridCol w="2333502">
                  <a:extLst>
                    <a:ext uri="{9D8B030D-6E8A-4147-A177-3AD203B41FA5}">
                      <a16:colId xmlns:a16="http://schemas.microsoft.com/office/drawing/2014/main" val="1783136757"/>
                    </a:ext>
                  </a:extLst>
                </a:gridCol>
                <a:gridCol w="2333502">
                  <a:extLst>
                    <a:ext uri="{9D8B030D-6E8A-4147-A177-3AD203B41FA5}">
                      <a16:colId xmlns:a16="http://schemas.microsoft.com/office/drawing/2014/main" val="1534786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Permanência de Equipamento Aeronáutico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Dias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R$ 86,00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885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Permanência de Palete/Embalagem de madeira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Quilograma/Dia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52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Permanência de veículo na doca - travamento do veículo - doca trancada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R$ 68,00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881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Pernoite de Motorista (Uso das instalações do Terminal)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Diária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304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Pernoite de Veículo (Estacionamento interno do Terminal)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Diária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R$ 586,00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781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Presença de Carga Posterior ao Recebimento na Exportação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R$ 53,00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06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Presença de Carga Posterior ao Recebimento na Importação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AWB/HAWB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816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Descarga / </a:t>
                      </a:r>
                      <a:r>
                        <a:rPr lang="pt-BR" dirty="0" err="1"/>
                        <a:t>rearmazenamento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R$ 300,00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539312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108E2A8D-CBA2-B280-338B-17DCF66D7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916255"/>
              </p:ext>
            </p:extLst>
          </p:nvPr>
        </p:nvGraphicFramePr>
        <p:xfrm>
          <a:off x="268610" y="7003051"/>
          <a:ext cx="7008384" cy="207264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6128">
                  <a:extLst>
                    <a:ext uri="{9D8B030D-6E8A-4147-A177-3AD203B41FA5}">
                      <a16:colId xmlns:a16="http://schemas.microsoft.com/office/drawing/2014/main" val="3811172469"/>
                    </a:ext>
                  </a:extLst>
                </a:gridCol>
                <a:gridCol w="2336128">
                  <a:extLst>
                    <a:ext uri="{9D8B030D-6E8A-4147-A177-3AD203B41FA5}">
                      <a16:colId xmlns:a16="http://schemas.microsoft.com/office/drawing/2014/main" val="217228365"/>
                    </a:ext>
                  </a:extLst>
                </a:gridCol>
                <a:gridCol w="2336128">
                  <a:extLst>
                    <a:ext uri="{9D8B030D-6E8A-4147-A177-3AD203B41FA5}">
                      <a16:colId xmlns:a16="http://schemas.microsoft.com/office/drawing/2014/main" val="14075981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 err="1"/>
                        <a:t>Rearmazenamento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987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Recomposição ou Reconstituição de Embalagem, Volume 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015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Recontagem de volumes /carga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286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 err="1"/>
                        <a:t>Reetiquetagem</a:t>
                      </a:r>
                      <a:r>
                        <a:rPr lang="pt-BR" dirty="0"/>
                        <a:t>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51013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4733D7E-BBE1-3626-3351-9849572B2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243522"/>
              </p:ext>
            </p:extLst>
          </p:nvPr>
        </p:nvGraphicFramePr>
        <p:xfrm>
          <a:off x="268610" y="9086307"/>
          <a:ext cx="7024137" cy="82296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41379">
                  <a:extLst>
                    <a:ext uri="{9D8B030D-6E8A-4147-A177-3AD203B41FA5}">
                      <a16:colId xmlns:a16="http://schemas.microsoft.com/office/drawing/2014/main" val="1845174450"/>
                    </a:ext>
                  </a:extLst>
                </a:gridCol>
                <a:gridCol w="2341379">
                  <a:extLst>
                    <a:ext uri="{9D8B030D-6E8A-4147-A177-3AD203B41FA5}">
                      <a16:colId xmlns:a16="http://schemas.microsoft.com/office/drawing/2014/main" val="1262283593"/>
                    </a:ext>
                  </a:extLst>
                </a:gridCol>
                <a:gridCol w="2341379">
                  <a:extLst>
                    <a:ext uri="{9D8B030D-6E8A-4147-A177-3AD203B41FA5}">
                      <a16:colId xmlns:a16="http://schemas.microsoft.com/office/drawing/2014/main" val="20350949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 err="1"/>
                        <a:t>Repaletização</a:t>
                      </a:r>
                      <a:r>
                        <a:rPr lang="pt-BR" dirty="0"/>
                        <a:t> de Carga / Troca de Palete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Unidade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R$ 128,00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823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Repesagem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309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75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B23240D0-18E7-2BB9-EAE8-85D4CE46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32845029-30AD-EE68-7822-57929FBAC16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D401D88-1114-9003-A8CA-F9A19921FF8B}"/>
              </a:ext>
            </a:extLst>
          </p:cNvPr>
          <p:cNvGraphicFramePr>
            <a:graphicFrameLocks noGrp="1"/>
          </p:cNvGraphicFramePr>
          <p:nvPr/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FE8D823-63D3-8B3B-9952-055DD75EA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50519"/>
              </p:ext>
            </p:extLst>
          </p:nvPr>
        </p:nvGraphicFramePr>
        <p:xfrm>
          <a:off x="275778" y="1557130"/>
          <a:ext cx="6984759" cy="435864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28253">
                  <a:extLst>
                    <a:ext uri="{9D8B030D-6E8A-4147-A177-3AD203B41FA5}">
                      <a16:colId xmlns:a16="http://schemas.microsoft.com/office/drawing/2014/main" val="435426883"/>
                    </a:ext>
                  </a:extLst>
                </a:gridCol>
                <a:gridCol w="2328253">
                  <a:extLst>
                    <a:ext uri="{9D8B030D-6E8A-4147-A177-3AD203B41FA5}">
                      <a16:colId xmlns:a16="http://schemas.microsoft.com/office/drawing/2014/main" val="1931622488"/>
                    </a:ext>
                  </a:extLst>
                </a:gridCol>
                <a:gridCol w="2328253">
                  <a:extLst>
                    <a:ext uri="{9D8B030D-6E8A-4147-A177-3AD203B41FA5}">
                      <a16:colId xmlns:a16="http://schemas.microsoft.com/office/drawing/2014/main" val="5690571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Serviço de Faturamento a Prazo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Habilitação/ano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R$ 1.991,00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73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Serviço de acompanhamento para reposição de pilhas de equipamentos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950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Troca de Endereço da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43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Visita à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PCG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576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Permanência de carga em área de vistoria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AWB-HAWB/Dia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R$ 198,00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967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Abertura, separação e guarda de carga para vistoria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R$ 107,00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63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Vistoria de Carga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R$ 367,00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707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Visualização de gravação de vídeo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R$ 725,00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262204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2795DEE-BC97-F0E6-CB5E-4AC07EFFF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076785"/>
              </p:ext>
            </p:extLst>
          </p:nvPr>
        </p:nvGraphicFramePr>
        <p:xfrm>
          <a:off x="195074" y="6767609"/>
          <a:ext cx="7096407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5469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65469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65469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E95C38D1-555B-CF6F-107D-C108A8F1A185}"/>
              </a:ext>
            </a:extLst>
          </p:cNvPr>
          <p:cNvSpPr txBox="1"/>
          <p:nvPr/>
        </p:nvSpPr>
        <p:spPr>
          <a:xfrm>
            <a:off x="194136" y="6275004"/>
            <a:ext cx="7063013" cy="307777"/>
          </a:xfrm>
          <a:prstGeom prst="rect">
            <a:avLst/>
          </a:prstGeom>
          <a:solidFill>
            <a:srgbClr val="004BB7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Equipamentos</a:t>
            </a:r>
            <a:endParaRPr lang="en-US" dirty="0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8FB82D07-D819-A7D5-5F2A-230A41A24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39748"/>
              </p:ext>
            </p:extLst>
          </p:nvPr>
        </p:nvGraphicFramePr>
        <p:xfrm>
          <a:off x="196984" y="7068266"/>
          <a:ext cx="7095015" cy="173736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5005">
                  <a:extLst>
                    <a:ext uri="{9D8B030D-6E8A-4147-A177-3AD203B41FA5}">
                      <a16:colId xmlns:a16="http://schemas.microsoft.com/office/drawing/2014/main" val="1299301205"/>
                    </a:ext>
                  </a:extLst>
                </a:gridCol>
                <a:gridCol w="2365005">
                  <a:extLst>
                    <a:ext uri="{9D8B030D-6E8A-4147-A177-3AD203B41FA5}">
                      <a16:colId xmlns:a16="http://schemas.microsoft.com/office/drawing/2014/main" val="215317792"/>
                    </a:ext>
                  </a:extLst>
                </a:gridCol>
                <a:gridCol w="2365005">
                  <a:extLst>
                    <a:ext uri="{9D8B030D-6E8A-4147-A177-3AD203B41FA5}">
                      <a16:colId xmlns:a16="http://schemas.microsoft.com/office/drawing/2014/main" val="5314650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Balança em geral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R$ 64,00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180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Cabo de Aço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R$ 54,00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43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Carreta coberta/descoberta (Verificar disponibilidade)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PGC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R$ 92,00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690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Carrinho hidráulico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3324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Dolly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R$ 91,00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464662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9269C08C-D40F-341E-33D6-EFBC0A885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21154"/>
              </p:ext>
            </p:extLst>
          </p:nvPr>
        </p:nvGraphicFramePr>
        <p:xfrm>
          <a:off x="196984" y="8811331"/>
          <a:ext cx="7095012" cy="103632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5004">
                  <a:extLst>
                    <a:ext uri="{9D8B030D-6E8A-4147-A177-3AD203B41FA5}">
                      <a16:colId xmlns:a16="http://schemas.microsoft.com/office/drawing/2014/main" val="1175781832"/>
                    </a:ext>
                  </a:extLst>
                </a:gridCol>
                <a:gridCol w="2365004">
                  <a:extLst>
                    <a:ext uri="{9D8B030D-6E8A-4147-A177-3AD203B41FA5}">
                      <a16:colId xmlns:a16="http://schemas.microsoft.com/office/drawing/2014/main" val="2648987094"/>
                    </a:ext>
                  </a:extLst>
                </a:gridCol>
                <a:gridCol w="2365004">
                  <a:extLst>
                    <a:ext uri="{9D8B030D-6E8A-4147-A177-3AD203B41FA5}">
                      <a16:colId xmlns:a16="http://schemas.microsoft.com/office/drawing/2014/main" val="35028665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Empilhadeira (acima de 4 a 7 toneladas)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R$ 493,00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943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Empilhadeira (acima de 7 a 10 toneladas)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R$ 657,00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391910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73DA3763-E7F9-68DA-E1BF-F6FC236FA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586795"/>
              </p:ext>
            </p:extLst>
          </p:nvPr>
        </p:nvGraphicFramePr>
        <p:xfrm>
          <a:off x="189188" y="9860953"/>
          <a:ext cx="7099465" cy="595592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9497">
                  <a:extLst>
                    <a:ext uri="{9D8B030D-6E8A-4147-A177-3AD203B41FA5}">
                      <a16:colId xmlns:a16="http://schemas.microsoft.com/office/drawing/2014/main" val="1628637266"/>
                    </a:ext>
                  </a:extLst>
                </a:gridCol>
                <a:gridCol w="2364984">
                  <a:extLst>
                    <a:ext uri="{9D8B030D-6E8A-4147-A177-3AD203B41FA5}">
                      <a16:colId xmlns:a16="http://schemas.microsoft.com/office/drawing/2014/main" val="3315706909"/>
                    </a:ext>
                  </a:extLst>
                </a:gridCol>
                <a:gridCol w="2364984">
                  <a:extLst>
                    <a:ext uri="{9D8B030D-6E8A-4147-A177-3AD203B41FA5}">
                      <a16:colId xmlns:a16="http://schemas.microsoft.com/office/drawing/2014/main" val="2132451794"/>
                    </a:ext>
                  </a:extLst>
                </a:gridCol>
              </a:tblGrid>
              <a:tr h="51954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025"/>
                        </a:lnSpc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Empilhadeira (até 4 toneladas)</a:t>
                      </a:r>
                      <a:endParaRPr lang="pt-BR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0642" marR="110642" marT="55321" marB="55321" anchor="ctr">
                    <a:lnL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025"/>
                        </a:lnSpc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Por hora ou fração</a:t>
                      </a:r>
                      <a:endParaRPr lang="pt-BR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0642" marR="110642" marT="55321" marB="55321" anchor="ctr">
                    <a:lnL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025"/>
                        </a:lnSpc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R$ 354,00 </a:t>
                      </a:r>
                      <a:endParaRPr lang="pt-BR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0642" marR="110642" marT="55321" marB="55321" anchor="ctr">
                    <a:lnL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818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194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34000" r="-34000"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2E16CC1D-7A68-8963-E258-0FAE39819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BBCD024C-2ED1-DA6C-144D-06787B060E9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F816999-9BEF-2B7A-9529-D51398875768}"/>
              </a:ext>
            </a:extLst>
          </p:cNvPr>
          <p:cNvGraphicFramePr>
            <a:graphicFrameLocks noGrp="1"/>
          </p:cNvGraphicFramePr>
          <p:nvPr/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4094553-5B0F-F908-8BDC-6266BB211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244626"/>
              </p:ext>
            </p:extLst>
          </p:nvPr>
        </p:nvGraphicFramePr>
        <p:xfrm>
          <a:off x="275778" y="1551509"/>
          <a:ext cx="7000509" cy="307848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3503">
                  <a:extLst>
                    <a:ext uri="{9D8B030D-6E8A-4147-A177-3AD203B41FA5}">
                      <a16:colId xmlns:a16="http://schemas.microsoft.com/office/drawing/2014/main" val="170987039"/>
                    </a:ext>
                  </a:extLst>
                </a:gridCol>
                <a:gridCol w="2333503">
                  <a:extLst>
                    <a:ext uri="{9D8B030D-6E8A-4147-A177-3AD203B41FA5}">
                      <a16:colId xmlns:a16="http://schemas.microsoft.com/office/drawing/2014/main" val="1897581415"/>
                    </a:ext>
                  </a:extLst>
                </a:gridCol>
                <a:gridCol w="2333503">
                  <a:extLst>
                    <a:ext uri="{9D8B030D-6E8A-4147-A177-3AD203B41FA5}">
                      <a16:colId xmlns:a16="http://schemas.microsoft.com/office/drawing/2014/main" val="49880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Empilhadeira </a:t>
                      </a:r>
                      <a:r>
                        <a:rPr lang="pt-BR" dirty="0" err="1"/>
                        <a:t>Reach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Stacker</a:t>
                      </a:r>
                      <a:r>
                        <a:rPr lang="pt-BR" dirty="0"/>
                        <a:t> (ou acima de 10 toneladas)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R$ 1.076,00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894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Paleteira elétrica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R$ 159,00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11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Plataforma Hidráulica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R$ 105,00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86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Ponto de Energia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diária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R$ 220,00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916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Rack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R$ 80,00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3173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Raio X ou ETD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Volume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430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Rampa móvel rebocável (verificar disponibilidade)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R$ 131,00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155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Trator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hora ou fração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R$ 323,00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964082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87ABB247-168B-4753-9372-89F28A1130BE}"/>
              </a:ext>
            </a:extLst>
          </p:cNvPr>
          <p:cNvSpPr txBox="1"/>
          <p:nvPr/>
        </p:nvSpPr>
        <p:spPr>
          <a:xfrm>
            <a:off x="194136" y="4804843"/>
            <a:ext cx="7063013" cy="307777"/>
          </a:xfrm>
          <a:prstGeom prst="rect">
            <a:avLst/>
          </a:prstGeom>
          <a:solidFill>
            <a:srgbClr val="004BB7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Carga Viva</a:t>
            </a:r>
            <a:endParaRPr lang="pt-BR" dirty="0"/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573E174-E639-749B-912C-FF59DA086E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904428"/>
              </p:ext>
            </p:extLst>
          </p:nvPr>
        </p:nvGraphicFramePr>
        <p:xfrm>
          <a:off x="191789" y="5342412"/>
          <a:ext cx="709149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383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6383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6383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0A6667D8-CE83-1913-21F2-A183754C6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578739"/>
              </p:ext>
            </p:extLst>
          </p:nvPr>
        </p:nvGraphicFramePr>
        <p:xfrm>
          <a:off x="194991" y="5640077"/>
          <a:ext cx="7087320" cy="384048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2440">
                  <a:extLst>
                    <a:ext uri="{9D8B030D-6E8A-4147-A177-3AD203B41FA5}">
                      <a16:colId xmlns:a16="http://schemas.microsoft.com/office/drawing/2014/main" val="4159874000"/>
                    </a:ext>
                  </a:extLst>
                </a:gridCol>
                <a:gridCol w="2362440">
                  <a:extLst>
                    <a:ext uri="{9D8B030D-6E8A-4147-A177-3AD203B41FA5}">
                      <a16:colId xmlns:a16="http://schemas.microsoft.com/office/drawing/2014/main" val="3885955050"/>
                    </a:ext>
                  </a:extLst>
                </a:gridCol>
                <a:gridCol w="2362440">
                  <a:extLst>
                    <a:ext uri="{9D8B030D-6E8A-4147-A177-3AD203B41FA5}">
                      <a16:colId xmlns:a16="http://schemas.microsoft.com/office/drawing/2014/main" val="5624777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/>
                        <a:t>Acesso de veículos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Utilização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648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/>
                        <a:t>Embarque ou desembarque de equinos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738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/>
                        <a:t>Embarque ou desembarque de bovinos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8350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/>
                        <a:t>Embarque ou desembarque de suínos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480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/>
                        <a:t>Embarque ou desembarque de caprinos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503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/>
                        <a:t>Embarque ou desembarque animais PET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404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/>
                        <a:t>Embarque ou desembarque animais selvagens - Pequeno e médio porte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821108"/>
                  </a:ext>
                </a:extLst>
              </a:tr>
            </a:tbl>
          </a:graphicData>
        </a:graphic>
      </p:graphicFrame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6D24B8DE-311F-3512-7E86-857A92729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797882"/>
              </p:ext>
            </p:extLst>
          </p:nvPr>
        </p:nvGraphicFramePr>
        <p:xfrm>
          <a:off x="186563" y="9497342"/>
          <a:ext cx="7094817" cy="73152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64939">
                  <a:extLst>
                    <a:ext uri="{9D8B030D-6E8A-4147-A177-3AD203B41FA5}">
                      <a16:colId xmlns:a16="http://schemas.microsoft.com/office/drawing/2014/main" val="3820642812"/>
                    </a:ext>
                  </a:extLst>
                </a:gridCol>
                <a:gridCol w="2364939">
                  <a:extLst>
                    <a:ext uri="{9D8B030D-6E8A-4147-A177-3AD203B41FA5}">
                      <a16:colId xmlns:a16="http://schemas.microsoft.com/office/drawing/2014/main" val="797981194"/>
                    </a:ext>
                  </a:extLst>
                </a:gridCol>
                <a:gridCol w="2364939">
                  <a:extLst>
                    <a:ext uri="{9D8B030D-6E8A-4147-A177-3AD203B41FA5}">
                      <a16:colId xmlns:a16="http://schemas.microsoft.com/office/drawing/2014/main" val="25448419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Embarque ou desembarque animais selvagens - Grande porte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653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592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884EAEE-BED3-D307-97B4-C1C4F473A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>
            <a:extLst>
              <a:ext uri="{FF2B5EF4-FFF2-40B4-BE49-F238E27FC236}">
                <a16:creationId xmlns:a16="http://schemas.microsoft.com/office/drawing/2014/main" id="{C8C4833D-8C80-4763-781A-A7765D19F9B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500" y="269875"/>
            <a:ext cx="2370901" cy="467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52C4276-B795-DF51-D995-52C8550B8BB6}"/>
              </a:ext>
            </a:extLst>
          </p:cNvPr>
          <p:cNvGraphicFramePr>
            <a:graphicFrameLocks noGrp="1"/>
          </p:cNvGraphicFramePr>
          <p:nvPr/>
        </p:nvGraphicFramePr>
        <p:xfrm>
          <a:off x="274142" y="1246886"/>
          <a:ext cx="6994026" cy="30480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1342">
                  <a:extLst>
                    <a:ext uri="{9D8B030D-6E8A-4147-A177-3AD203B41FA5}">
                      <a16:colId xmlns:a16="http://schemas.microsoft.com/office/drawing/2014/main" val="2397268961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373383127"/>
                    </a:ext>
                  </a:extLst>
                </a:gridCol>
                <a:gridCol w="2331342">
                  <a:extLst>
                    <a:ext uri="{9D8B030D-6E8A-4147-A177-3AD203B41FA5}">
                      <a16:colId xmlns:a16="http://schemas.microsoft.com/office/drawing/2014/main" val="3839697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Serviços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Parâmetro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Valor 2025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401258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8BB5575-BAC1-3B02-A3F4-2CD5AF487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256334"/>
              </p:ext>
            </p:extLst>
          </p:nvPr>
        </p:nvGraphicFramePr>
        <p:xfrm>
          <a:off x="277703" y="1551426"/>
          <a:ext cx="6997353" cy="8747760"/>
        </p:xfrm>
        <a:graphic>
          <a:graphicData uri="http://schemas.openxmlformats.org/drawingml/2006/table">
            <a:tbl>
              <a:tblPr bandRow="1">
                <a:tableStyleId>{1F6168A1-7B1D-443F-BFCD-9ADA2E24C449}</a:tableStyleId>
              </a:tblPr>
              <a:tblGrid>
                <a:gridCol w="2332451">
                  <a:extLst>
                    <a:ext uri="{9D8B030D-6E8A-4147-A177-3AD203B41FA5}">
                      <a16:colId xmlns:a16="http://schemas.microsoft.com/office/drawing/2014/main" val="3690147566"/>
                    </a:ext>
                  </a:extLst>
                </a:gridCol>
                <a:gridCol w="2332451">
                  <a:extLst>
                    <a:ext uri="{9D8B030D-6E8A-4147-A177-3AD203B41FA5}">
                      <a16:colId xmlns:a16="http://schemas.microsoft.com/office/drawing/2014/main" val="1081768203"/>
                    </a:ext>
                  </a:extLst>
                </a:gridCol>
                <a:gridCol w="2332451">
                  <a:extLst>
                    <a:ext uri="{9D8B030D-6E8A-4147-A177-3AD203B41FA5}">
                      <a16:colId xmlns:a16="http://schemas.microsoft.com/office/drawing/2014/main" val="24486694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dirty="0"/>
                        <a:t>Higienização de equipamentos</a:t>
                      </a:r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Por animal</a:t>
                      </a:r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Sob consulta</a:t>
                      </a:r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585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Montagem de equipamentos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079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Equino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9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Bovino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812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Suíno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03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Caprino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502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Outros: pequeno porte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2003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Outros: aves de pequeno porte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52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Estadia - 24 horas por animal - Outros: grande porte, exóticos **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Sob consulta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563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Fornecimento de imagem - fotografia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R$ 121,00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85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Fornecimento de imagem - gravação pet (fornecimento de gravação de pet ou qualquer outro animal recebido no armazém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animal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R$ 178,00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768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dirty="0"/>
                        <a:t>Visita a carga - terminal de carga viva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 visitante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R$ 168,00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970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0" i="0" u="none" strike="noStrike" noProof="0" dirty="0">
                          <a:latin typeface="Arial"/>
                        </a:rPr>
                        <a:t>Destinação de resíduos infectantes</a:t>
                      </a:r>
                      <a:endParaRPr lang="pt-BR" dirty="0"/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Por quilograma</a:t>
                      </a:r>
                      <a:endParaRPr lang="pt-BR" dirty="0"/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Sob consulta</a:t>
                      </a:r>
                      <a:endParaRPr lang="pt-BR" dirty="0"/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221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0" i="0" u="none" strike="noStrike" noProof="0" dirty="0">
                          <a:latin typeface="Arial"/>
                        </a:rPr>
                        <a:t>Disponibilização de equipamentos </a:t>
                      </a:r>
                      <a:endParaRPr lang="pt-BR" dirty="0"/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0" i="0" u="none" strike="noStrike" cap="non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Por equipamento</a:t>
                      </a:r>
                      <a:endParaRPr lang="pt-BR" sz="1400" b="0" i="0" u="none" strike="noStrike" cap="none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Sob consulta</a:t>
                      </a:r>
                      <a:endParaRPr lang="pt-BR" dirty="0"/>
                    </a:p>
                  </a:txBody>
                  <a:tcPr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064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40197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Personalizar</PresentationFormat>
  <Slides>8</Slides>
  <Notes>8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Tabela de Tarifas</dc:title>
  <cp:revision>286</cp:revision>
  <dcterms:modified xsi:type="dcterms:W3CDTF">2025-04-04T11:27:44Z</dcterms:modified>
</cp:coreProperties>
</file>